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oto Sans KR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7675AE-0B8F-4BBF-B83B-8CDD29A1740B}">
  <a:tblStyle styleId="{357675AE-0B8F-4BBF-B83B-8CDD29A1740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otoSansKR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NotoSansKR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99173879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99173879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36098f5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136098f5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136098f5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136098f5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9917387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9917387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136098f5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136098f5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9917387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9917387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99173879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99173879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99173879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99173879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9917387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9917387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99173879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9917387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99173879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99173879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99173879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99173879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99173879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99173879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9917387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9917387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99173879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99173879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136098f5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136098f5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2ZDSXJVqf6A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SonGPT: </a:t>
            </a:r>
            <a:br>
              <a:rPr b="1" lang="en" sz="4300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4300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손흥</a:t>
            </a:r>
            <a:r>
              <a:rPr b="1" lang="en" sz="4300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민 선수와 대화해보기</a:t>
            </a:r>
            <a:endParaRPr b="1" sz="4300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Noto Sans KR"/>
                <a:ea typeface="Noto Sans KR"/>
                <a:cs typeface="Noto Sans KR"/>
                <a:sym typeface="Noto Sans KR"/>
              </a:rPr>
              <a:t>석주</a:t>
            </a:r>
            <a:r>
              <a:rPr lang="en" sz="2100">
                <a:latin typeface="Noto Sans KR"/>
                <a:ea typeface="Noto Sans KR"/>
                <a:cs typeface="Noto Sans KR"/>
                <a:sym typeface="Noto Sans KR"/>
              </a:rPr>
              <a:t>영, 김기남, 안상민</a:t>
            </a:r>
            <a:endParaRPr sz="21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Knowledge Base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380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latin typeface="Noto Sans KR"/>
                <a:ea typeface="Noto Sans KR"/>
                <a:cs typeface="Noto Sans KR"/>
                <a:sym typeface="Noto Sans KR"/>
              </a:rPr>
              <a:t>가</a:t>
            </a:r>
            <a:r>
              <a:rPr b="1" lang="en" sz="1600">
                <a:latin typeface="Noto Sans KR"/>
                <a:ea typeface="Noto Sans KR"/>
                <a:cs typeface="Noto Sans KR"/>
                <a:sym typeface="Noto Sans KR"/>
              </a:rPr>
              <a:t>장 기억에 남는 경기는 실제로는 …</a:t>
            </a:r>
            <a:endParaRPr b="1"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2275"/>
            <a:ext cx="4332265" cy="13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125" y="1152479"/>
            <a:ext cx="5311124" cy="12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550" y="2447258"/>
            <a:ext cx="4638399" cy="13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8725"/>
            <a:ext cx="4189774" cy="12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9775" y="3843701"/>
            <a:ext cx="4638401" cy="15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Knowledge Base (aka. 손흥민 선수의 뇌)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 질문마다 적절한 정보를 가져와서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(1) 챗봇의 일정한 답변 유지 (consistency)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(2) 거짓을 만들어내는 현상 방지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(3) 답변의 풍성함, 창의성 제공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손흥민 선수의 뇌: </a:t>
            </a:r>
            <a:r>
              <a:rPr b="1" lang="en" sz="2355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Knowledge Graph as Knowledge Base</a:t>
            </a:r>
            <a:endParaRPr b="1" sz="2355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3995400" cy="3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왜 그래프를 사용하나요?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활성화되는 기억들을 (정보) 시각화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서로 다른 기억들의 연결을 자연스럽게 표현 가능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LLM + KG는 최근 학계에서도 활발하게 연구되고 있는 주제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550" y="1276226"/>
            <a:ext cx="4272726" cy="352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0" y="4866600"/>
            <a:ext cx="790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</a:rPr>
              <a:t>Pan, Shirui, Linhao Luo, Yufei Wang, Chen Chen, Jiapu Wang, and Xindong Wu. 2023. “Unifying Large Language Models and Knowledge Graphs: A Roadmap.” </a:t>
            </a:r>
            <a:r>
              <a:rPr i="1" lang="en" sz="600">
                <a:solidFill>
                  <a:schemeClr val="dk2"/>
                </a:solidFill>
              </a:rPr>
              <a:t>arXiv [cs.CL]</a:t>
            </a:r>
            <a:r>
              <a:rPr lang="en" sz="600">
                <a:solidFill>
                  <a:schemeClr val="dk2"/>
                </a:solidFill>
              </a:rPr>
              <a:t>. arXiv. http://arxiv.org/abs/2306.08302.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Architecture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Tech Stack</a:t>
            </a:r>
            <a:r>
              <a:rPr lang="en" sz="1600">
                <a:solidFill>
                  <a:schemeClr val="dk1"/>
                </a:solidFill>
              </a:rPr>
              <a:t>: Streamlit,  Langchain,  Huggingface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725" y="1822500"/>
            <a:ext cx="6920550" cy="1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Architecture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Tech Stack: Streamlit,  Langchain,  Huggingface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725" y="1822500"/>
            <a:ext cx="6920550" cy="18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125" y="3724800"/>
            <a:ext cx="5474775" cy="14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vs. OpenAI Dev Day - GPTs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자연어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 입력값만 잘 주면 10분 ~ 20분만에 작동하는 챗봇을 만들 수 있음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파일을 올리면 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(txt, pdf, docx, …) 내부적으로 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Knowledge Base로 사용함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ChatGPT Plus 사용자 사용 가능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이게 지금 나오네…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정리하</a:t>
            </a: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면,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ChatGPT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잘 사용하기 위해서는 본인이 원하는 게 무엇인지 명확하게 정리하고 이를 </a:t>
            </a: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Prompt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 잘 반영해야 함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챗봇을 개발할 때 더 높은 퀄리티의 대화를 위해서는 </a:t>
            </a: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Knowledge Base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가 중요함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GPTs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 PoC를 만들어보시고, 부족한 부분이 있다면 이후 직접 만들어보는 것을 추천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</a:t>
            </a: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다</a:t>
            </a:r>
            <a:r>
              <a:rPr b="1" lang="en">
                <a:solidFill>
                  <a:srgbClr val="0B5394"/>
                </a:solidFill>
              </a:rPr>
              <a:t>!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#손흥민 #토트넘 #팬서비스" id="60" name="Google Shape;60;p14" title="손흥민 팬서비스에 감동 먹은 애기 토트넘 팬 #shor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75" y="102944"/>
            <a:ext cx="8778050" cy="49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손흥</a:t>
            </a: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민 선수와 대화를 해볼 수 있다면?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484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KR"/>
              <a:buChar char="●"/>
            </a:pPr>
            <a:r>
              <a:rPr lang="en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만</a:t>
            </a:r>
            <a:r>
              <a:rPr lang="en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약 손흥민 선수가 나를 알고 있다면 어떨까?</a:t>
            </a:r>
            <a:endParaRPr sz="17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KR"/>
              <a:buChar char="●"/>
            </a:pPr>
            <a:r>
              <a:rPr lang="en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팬으로서 손흥민 선수와 만나는 행복감을 AI를 통해 어느정도까지 재현할 수 있을까?</a:t>
            </a:r>
            <a:endParaRPr sz="17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249" y="1479925"/>
            <a:ext cx="3462998" cy="30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7019975" y="1853225"/>
            <a:ext cx="833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🤗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283000" y="4659375"/>
            <a:ext cx="14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이게 나라면 어떨까?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목표: ‘손흥민스러운’ 챗봇 만들기 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512225" y="129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{357675AE-0B8F-4BBF-B83B-8CDD29A1740B}</a:tableStyleId>
              </a:tblPr>
              <a:tblGrid>
                <a:gridCol w="3686250"/>
              </a:tblGrid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손흥민 선수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대한민국 국가대표팀 주장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아시아인 최초 EPL 득점왕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스타 플레이어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겸손함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팬들에게 감사함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장난기 + 유머러스함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긍정적인 에너지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프로 정신 🚧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바쁨 🚧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목</a:t>
            </a: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표: ‘손흥민스러운’ 챗봇 만들기 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81" name="Google Shape;81;p17"/>
          <p:cNvGraphicFramePr/>
          <p:nvPr/>
        </p:nvGraphicFramePr>
        <p:xfrm>
          <a:off x="512225" y="129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{357675AE-0B8F-4BBF-B83B-8CDD29A1740B}</a:tableStyleId>
              </a:tblPr>
              <a:tblGrid>
                <a:gridCol w="3686250"/>
              </a:tblGrid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손흥민 선수</a:t>
                      </a:r>
                      <a:endParaRPr b="1" sz="15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대한민국 국가대표팀 주장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아시아인 최초 EPL 득점왕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스타 플레이어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겸손함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팬들에게 감사함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장난기 + 유머러스함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긍정적인 에너지 ✅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프로 정신 </a:t>
                      </a: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🚧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바쁨 🚧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125" y="1290874"/>
            <a:ext cx="4640726" cy="35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4936138" y="4850875"/>
            <a:ext cx="3500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손흥민스러움을 만족하면서 챗봇으로서 재미있는 대화 경험도 제공해야 함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4832413" y="4850250"/>
            <a:ext cx="3999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https://chat.openai.com/share/0ad8ec9c-83c8-4f46-bf6b-5f14fff68696</a:t>
            </a:r>
            <a:endParaRPr i="1" sz="600"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3999900" cy="3651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C</a:t>
            </a:r>
            <a:r>
              <a:rPr b="1" lang="en">
                <a:solidFill>
                  <a:srgbClr val="000000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haracter.ai</a:t>
            </a:r>
            <a:br>
              <a:rPr b="1" lang="en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 sz="1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어색한 말투, 번리에서 4년동안 있었다는 것 (Hallucination) </a:t>
            </a:r>
            <a:br>
              <a:rPr b="1" lang="en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832400" y="1152475"/>
            <a:ext cx="3999900" cy="3651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GPT-4</a:t>
            </a:r>
            <a:endParaRPr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GPT-</a:t>
            </a:r>
            <a:r>
              <a:rPr lang="en" sz="1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식 답변 스타일, 경기 날짜 착각(5월 9일 경기)</a:t>
            </a:r>
            <a:endParaRPr sz="12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48" y="1899525"/>
            <a:ext cx="3719801" cy="28357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8"/>
          <p:cNvSpPr txBox="1"/>
          <p:nvPr/>
        </p:nvSpPr>
        <p:spPr>
          <a:xfrm>
            <a:off x="274100" y="48502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dk2"/>
                </a:solidFill>
              </a:rPr>
              <a:t>https://beta.character.ai/chat2?char=FmlzNhoMqyFofcdn_9jq3YA574oBBzEMcRfERAXQgOg&amp;source=search</a:t>
            </a:r>
            <a:endParaRPr i="1" sz="600">
              <a:solidFill>
                <a:schemeClr val="dk2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450" y="1852225"/>
            <a:ext cx="3065824" cy="2883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8"/>
          <p:cNvCxnSpPr/>
          <p:nvPr/>
        </p:nvCxnSpPr>
        <p:spPr>
          <a:xfrm>
            <a:off x="780950" y="3308000"/>
            <a:ext cx="754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8"/>
          <p:cNvCxnSpPr/>
          <p:nvPr/>
        </p:nvCxnSpPr>
        <p:spPr>
          <a:xfrm>
            <a:off x="3433625" y="4477575"/>
            <a:ext cx="7185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8"/>
          <p:cNvCxnSpPr/>
          <p:nvPr/>
        </p:nvCxnSpPr>
        <p:spPr>
          <a:xfrm flipH="1" rot="10800000">
            <a:off x="790700" y="4588050"/>
            <a:ext cx="7185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8"/>
          <p:cNvCxnSpPr/>
          <p:nvPr/>
        </p:nvCxnSpPr>
        <p:spPr>
          <a:xfrm flipH="1" rot="10800000">
            <a:off x="1918725" y="4581550"/>
            <a:ext cx="21294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8"/>
          <p:cNvCxnSpPr/>
          <p:nvPr/>
        </p:nvCxnSpPr>
        <p:spPr>
          <a:xfrm>
            <a:off x="7323450" y="2415825"/>
            <a:ext cx="9720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8"/>
          <p:cNvCxnSpPr/>
          <p:nvPr/>
        </p:nvCxnSpPr>
        <p:spPr>
          <a:xfrm flipH="1" rot="10800000">
            <a:off x="5532250" y="2519800"/>
            <a:ext cx="21261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8"/>
          <p:cNvCxnSpPr/>
          <p:nvPr/>
        </p:nvCxnSpPr>
        <p:spPr>
          <a:xfrm>
            <a:off x="7450250" y="4114575"/>
            <a:ext cx="82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8"/>
          <p:cNvCxnSpPr/>
          <p:nvPr/>
        </p:nvCxnSpPr>
        <p:spPr>
          <a:xfrm flipH="1" rot="10800000">
            <a:off x="5542000" y="4215250"/>
            <a:ext cx="1788000" cy="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8"/>
          <p:cNvCxnSpPr/>
          <p:nvPr/>
        </p:nvCxnSpPr>
        <p:spPr>
          <a:xfrm flipH="1" rot="10800000">
            <a:off x="5542000" y="4111225"/>
            <a:ext cx="855000" cy="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서비스의 한계점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Data Collection &amp; Filtering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AutoNum type="arabicPeriod"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손흥민 선수</a:t>
            </a: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와 </a:t>
            </a: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관련</a:t>
            </a: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된 </a:t>
            </a:r>
            <a:r>
              <a:rPr b="1" lang="en" sz="16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정보</a:t>
            </a: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얻기 위한 데이터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Char char="-"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손흥민 선수가 언급된 뉴스: Naver News API </a:t>
            </a: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</a:t>
            </a:r>
            <a:endParaRPr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Char char="-"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손흥민 선수 위키피디아 &amp; 나무위키 등 정보 웹사이트 </a:t>
            </a: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</a:t>
            </a:r>
            <a:endParaRPr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Char char="-"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중요하지 않은 정보들은 (손흥민 선수와 직접적인 관련 X) ChatGPT, FT T5 를 사용해 필터링 </a:t>
            </a: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</a:t>
            </a:r>
            <a:endParaRPr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AutoNum type="arabicPeriod"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손흥민 선수의 말하는 </a:t>
            </a:r>
            <a:r>
              <a:rPr b="1" lang="en" sz="16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스타일</a:t>
            </a: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얻기 위한 데이터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Char char="-"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손흥민 선수 인스타그램 </a:t>
            </a: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✅</a:t>
            </a:r>
            <a:endParaRPr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Char char="-"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손흥민 선수 유튜브 인터뷰 영상 🚧</a:t>
            </a:r>
            <a:endParaRPr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Prompt Engineering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364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가</a:t>
            </a:r>
            <a:r>
              <a:rPr lang="en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장 중요하면서 많은 실험이 필요한 작업</a:t>
            </a:r>
            <a:endParaRPr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XML 스타일로 프롬프트를 구성</a:t>
            </a:r>
            <a:endParaRPr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Instruction</a:t>
            </a: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손흥민처럼 말하는 챗봇이라는 Role Assign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Guideline</a:t>
            </a: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‘손흥민스러움’을 위해 지켜야 할 내용들 전달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Context</a:t>
            </a: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손흥민 선수에 대한 정보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Style</a:t>
            </a: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손흥민 인스타그램 데이터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297675" y="1152475"/>
            <a:ext cx="4712700" cy="31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&lt;Instruction&gt;</a:t>
            </a:r>
            <a:b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Act as Son-Heumgin, a famous football player… </a:t>
            </a:r>
            <a:b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&lt;/Instruction&gt;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&lt;Guideline&gt; 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You must be humble and professional.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You must be cheerful and positive.</a:t>
            </a:r>
            <a:b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…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&lt;/Guideline&gt;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&lt;Context&gt; {context} &lt;/Context&gt;</a:t>
            </a:r>
            <a:b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&lt;Style&gt; {instagram_data} &lt;/Style&gt;</a:t>
            </a:r>
            <a:endParaRPr sz="1200"/>
          </a:p>
        </p:txBody>
      </p:sp>
      <p:sp>
        <p:nvSpPr>
          <p:cNvPr id="117" name="Google Shape;117;p20"/>
          <p:cNvSpPr txBox="1"/>
          <p:nvPr/>
        </p:nvSpPr>
        <p:spPr>
          <a:xfrm>
            <a:off x="5541650" y="4362225"/>
            <a:ext cx="25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저희가 사용한 Prompt 대략적인 구조</a:t>
            </a:r>
            <a:endParaRPr i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rPr>
              <a:t>Knowledge Base</a:t>
            </a:r>
            <a:endParaRPr b="1">
              <a:solidFill>
                <a:srgbClr val="0B539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380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latin typeface="Noto Sans KR"/>
                <a:ea typeface="Noto Sans KR"/>
                <a:cs typeface="Noto Sans KR"/>
                <a:sym typeface="Noto Sans KR"/>
              </a:rPr>
              <a:t>가장 기억에 남는 경기는 실제로는 …</a:t>
            </a:r>
            <a:endParaRPr b="1"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125" y="1152479"/>
            <a:ext cx="5311124" cy="12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